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57" r:id="rId4"/>
    <p:sldId id="258" r:id="rId5"/>
    <p:sldId id="260" r:id="rId6"/>
    <p:sldId id="261" r:id="rId7"/>
    <p:sldId id="294" r:id="rId8"/>
    <p:sldId id="295" r:id="rId9"/>
    <p:sldId id="296" r:id="rId10"/>
    <p:sldId id="262" r:id="rId11"/>
    <p:sldId id="270" r:id="rId12"/>
    <p:sldId id="273" r:id="rId13"/>
    <p:sldId id="272" r:id="rId14"/>
    <p:sldId id="265" r:id="rId15"/>
    <p:sldId id="274" r:id="rId16"/>
    <p:sldId id="276" r:id="rId17"/>
    <p:sldId id="263" r:id="rId18"/>
    <p:sldId id="277" r:id="rId19"/>
    <p:sldId id="264" r:id="rId20"/>
    <p:sldId id="281" r:id="rId21"/>
    <p:sldId id="282" r:id="rId22"/>
    <p:sldId id="278" r:id="rId23"/>
    <p:sldId id="283" r:id="rId24"/>
    <p:sldId id="279" r:id="rId25"/>
    <p:sldId id="292" r:id="rId26"/>
    <p:sldId id="29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85" r:id="rId35"/>
    <p:sldId id="267" r:id="rId36"/>
    <p:sldId id="268" r:id="rId37"/>
    <p:sldId id="269" r:id="rId38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7840" autoAdjust="0"/>
  </p:normalViewPr>
  <p:slideViewPr>
    <p:cSldViewPr snapToGrid="0">
      <p:cViewPr varScale="1">
        <p:scale>
          <a:sx n="70" d="100"/>
          <a:sy n="70" d="100"/>
        </p:scale>
        <p:origin x="4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0.05, over 25 hours for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Larger overpotential  smaller nuclei, larger </a:t>
            </a:r>
            <a:r>
              <a:rPr lang="en-GB" i="1" dirty="0">
                <a:sym typeface="Wingdings" panose="05000000000000000000" pitchFamily="2" charset="2"/>
              </a:rPr>
              <a:t>N</a:t>
            </a:r>
            <a:r>
              <a:rPr lang="en-GB" dirty="0">
                <a:sym typeface="Wingdings" panose="05000000000000000000" pitchFamily="2" charset="2"/>
              </a:rPr>
              <a:t>  many sites for continued growth, lowering the necessity for further nucleation. Other words: more instantaneous nucleation (all nuclei form at the start and then they only grow).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Opposed to progressive nucleation, where nuclei continue to form as other grow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2024-05-21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2024-05-21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65932" y="3045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 rot="5400000">
            <a:off x="4972798" y="3024903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 rot="16200000">
            <a:off x="5100894" y="-2112048"/>
            <a:ext cx="1792089" cy="10317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644319" y="17431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6232508" y="392477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1280493" y="169068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 rot="16200000">
            <a:off x="6958644" y="2199526"/>
            <a:ext cx="1234836" cy="1611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2271821" y="391763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2430031" y="1706741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2D7F8B-AC59-2A74-75A2-D6D28B72470D}"/>
              </a:ext>
            </a:extLst>
          </p:cNvPr>
          <p:cNvCxnSpPr/>
          <p:nvPr/>
        </p:nvCxnSpPr>
        <p:spPr>
          <a:xfrm flipV="1">
            <a:off x="3323138" y="3556000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D9CAD7-E67C-F6AD-E9F3-43DC03325807}"/>
              </a:ext>
            </a:extLst>
          </p:cNvPr>
          <p:cNvCxnSpPr/>
          <p:nvPr/>
        </p:nvCxnSpPr>
        <p:spPr>
          <a:xfrm flipV="1">
            <a:off x="2652578" y="3556000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4256665" y="1736001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3E7170-1A0A-2535-3FA0-6F2C9B533807}"/>
              </a:ext>
            </a:extLst>
          </p:cNvPr>
          <p:cNvCxnSpPr>
            <a:cxnSpLocks/>
          </p:cNvCxnSpPr>
          <p:nvPr/>
        </p:nvCxnSpPr>
        <p:spPr>
          <a:xfrm>
            <a:off x="6092206" y="2150646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308DFF3-2DCB-7979-5316-3EDB42C703CE}"/>
              </a:ext>
            </a:extLst>
          </p:cNvPr>
          <p:cNvSpPr txBox="1"/>
          <p:nvPr/>
        </p:nvSpPr>
        <p:spPr>
          <a:xfrm>
            <a:off x="6986454" y="39301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32CB36-4633-A833-93BE-F2E4410F6C28}"/>
              </a:ext>
            </a:extLst>
          </p:cNvPr>
          <p:cNvSpPr txBox="1"/>
          <p:nvPr/>
        </p:nvSpPr>
        <p:spPr>
          <a:xfrm>
            <a:off x="7630952" y="394273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7BA921-CE8E-DD76-08C6-7454D3EDB94A}"/>
              </a:ext>
            </a:extLst>
          </p:cNvPr>
          <p:cNvCxnSpPr/>
          <p:nvPr/>
        </p:nvCxnSpPr>
        <p:spPr>
          <a:xfrm flipV="1">
            <a:off x="7187228" y="3556000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93F25E-7C61-8721-DE07-2EE9E227915E}"/>
              </a:ext>
            </a:extLst>
          </p:cNvPr>
          <p:cNvCxnSpPr/>
          <p:nvPr/>
        </p:nvCxnSpPr>
        <p:spPr>
          <a:xfrm flipV="1">
            <a:off x="7881494" y="3556000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DFB9BF-F093-BE9C-84EC-9DB9B79C75EA}"/>
              </a:ext>
            </a:extLst>
          </p:cNvPr>
          <p:cNvSpPr txBox="1"/>
          <p:nvPr/>
        </p:nvSpPr>
        <p:spPr>
          <a:xfrm>
            <a:off x="6986454" y="181771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29BEB0-48E2-9FA5-1059-B7CC341389FB}"/>
              </a:ext>
            </a:extLst>
          </p:cNvPr>
          <p:cNvCxnSpPr/>
          <p:nvPr/>
        </p:nvCxnSpPr>
        <p:spPr>
          <a:xfrm flipV="1">
            <a:off x="6647479" y="3556000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2ECB8C-B576-EA83-A27C-FED3D5745555}"/>
              </a:ext>
            </a:extLst>
          </p:cNvPr>
          <p:cNvCxnSpPr>
            <a:cxnSpLocks/>
          </p:cNvCxnSpPr>
          <p:nvPr/>
        </p:nvCxnSpPr>
        <p:spPr>
          <a:xfrm>
            <a:off x="7508256" y="2150646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2109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FA14EE-5E4B-C9F1-D22F-DA865BF50233}"/>
              </a:ext>
            </a:extLst>
          </p:cNvPr>
          <p:cNvCxnSpPr/>
          <p:nvPr/>
        </p:nvCxnSpPr>
        <p:spPr>
          <a:xfrm flipV="1">
            <a:off x="3872413" y="5795248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3A7C6A-3CB9-CEAC-9E8D-EB09E032E75E}"/>
              </a:ext>
            </a:extLst>
          </p:cNvPr>
          <p:cNvCxnSpPr/>
          <p:nvPr/>
        </p:nvCxnSpPr>
        <p:spPr>
          <a:xfrm flipV="1">
            <a:off x="3201853" y="5795248"/>
            <a:ext cx="0" cy="38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Cycling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Cycling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Cycling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F0200-B9E6-37A1-B5AF-4E17FEC8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90688"/>
            <a:ext cx="7920000" cy="4365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323EE-C9B1-6F10-DC99-9C5FDD48C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184" y="363784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AC74-7913-7388-70E5-D781991B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709312"/>
            <a:ext cx="7920000" cy="4346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85202-DC02-573E-1BA3-C73F4FE6E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184" y="363784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Different deposition currents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Introduction: </a:t>
            </a:r>
          </a:p>
          <a:p>
            <a:pPr lvl="1"/>
            <a:r>
              <a:rPr lang="en-GB" dirty="0"/>
              <a:t>Importance of batteries, improvements LMB&gt;LIB (fig.), problems non-uniform growth (fig + in-depth), purpose of this thesis</a:t>
            </a:r>
          </a:p>
          <a:p>
            <a:r>
              <a:rPr lang="en-GB" dirty="0"/>
              <a:t>Theory: </a:t>
            </a:r>
          </a:p>
          <a:p>
            <a:pPr lvl="1"/>
            <a:r>
              <a:rPr lang="en-GB" dirty="0"/>
              <a:t>Homogenous nucleation theory; main results (fig.), how does eta impact </a:t>
            </a:r>
            <a:r>
              <a:rPr lang="en-GB" i="1" dirty="0"/>
              <a:t>r </a:t>
            </a:r>
            <a:r>
              <a:rPr lang="en-GB" dirty="0"/>
              <a:t>and </a:t>
            </a:r>
            <a:r>
              <a:rPr lang="en-GB" i="1" dirty="0"/>
              <a:t>N </a:t>
            </a:r>
            <a:r>
              <a:rPr lang="en-GB" dirty="0"/>
              <a:t>(fig.)?</a:t>
            </a:r>
          </a:p>
          <a:p>
            <a:r>
              <a:rPr lang="en-GB" dirty="0"/>
              <a:t>Methods: </a:t>
            </a:r>
          </a:p>
          <a:p>
            <a:pPr lvl="1"/>
            <a:r>
              <a:rPr lang="en-GB" dirty="0"/>
              <a:t>Cell assemblies (note importances; wave spring, no pressure); cycling protocol (fig.)</a:t>
            </a:r>
          </a:p>
          <a:p>
            <a:r>
              <a:rPr lang="en-GB" dirty="0"/>
              <a:t>Results:</a:t>
            </a:r>
          </a:p>
          <a:p>
            <a:pPr lvl="1"/>
            <a:r>
              <a:rPr lang="en-GB" dirty="0"/>
              <a:t>passivation of Cu; J-dep.; pressure (C-cell and T-cell, r &amp; angle dep. and morphology)</a:t>
            </a:r>
          </a:p>
          <a:p>
            <a:r>
              <a:rPr lang="en-GB" dirty="0"/>
              <a:t>Conclusion: 2 min</a:t>
            </a:r>
          </a:p>
          <a:p>
            <a:pPr lvl="1"/>
            <a:r>
              <a:rPr lang="en-GB" dirty="0"/>
              <a:t>Passivation, J-dep. and pressure to achieve uniform deposition in LMBs</a:t>
            </a:r>
          </a:p>
          <a:p>
            <a:r>
              <a:rPr lang="en-GB" dirty="0"/>
              <a:t>(Opposition and Questions from audience)	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72" y="1528"/>
            <a:ext cx="5191200" cy="685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1718F5-6BDE-74CE-8C34-7D2ACB98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3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72" y="0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5FCCB8-E5A9-3DB7-D002-D8B6806FB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4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379196-3C65-849F-AA90-090D99E84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72" y="1529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9" name="Picture 18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72" y="0"/>
            <a:ext cx="5192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6" name="Picture 15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73" y="0"/>
            <a:ext cx="5192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6" name="Picture 15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73" y="0"/>
            <a:ext cx="519235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6" name="Picture 15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73" y="0"/>
            <a:ext cx="519235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9" name="Content Placeholder 8" descr="A group of squares with a circle in the middle&#10;&#10;Description automatically generated">
            <a:extLst>
              <a:ext uri="{FF2B5EF4-FFF2-40B4-BE49-F238E27FC236}">
                <a16:creationId xmlns:a16="http://schemas.microsoft.com/office/drawing/2014/main" id="{3EB525F7-01F2-802C-2A40-05704B4E6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81" y="1486958"/>
            <a:ext cx="4497506" cy="4351338"/>
          </a:xfrm>
        </p:spPr>
      </p:pic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729BF354-CD26-06AE-5589-C79BD6B1D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97506" cy="4351338"/>
          </a:xfrm>
        </p:spPr>
      </p:pic>
      <p:pic>
        <p:nvPicPr>
          <p:cNvPr id="7" name="Picture 6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E882D6D5-526B-1F06-264A-4C8CC9732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06" y="132479"/>
            <a:ext cx="7088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7" y="1825625"/>
            <a:ext cx="4497506" cy="4351338"/>
          </a:xfr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4667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45163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3690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//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Tank for listen.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2024-05-21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Non-uniform deposition problems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Investigate pressure, current, passivation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4747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0C340B-857F-B998-9D8B-809F769B0B11}"/>
              </a:ext>
            </a:extLst>
          </p:cNvPr>
          <p:cNvSpPr txBox="1"/>
          <p:nvPr/>
        </p:nvSpPr>
        <p:spPr>
          <a:xfrm>
            <a:off x="5333619" y="1503789"/>
            <a:ext cx="152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</a:t>
            </a:r>
            <a:r>
              <a:rPr lang="en-GB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 </a:t>
            </a:r>
            <a:r>
              <a:rPr lang="en-SE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∝</a:t>
            </a:r>
            <a:r>
              <a:rPr lang="en-GB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η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sz="2400" baseline="30000" dirty="0"/>
              <a:t>−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  <a:p>
            <a:pPr algn="ctr"/>
            <a:r>
              <a:rPr lang="en-GB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∝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η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3</a:t>
            </a:r>
            <a:endParaRPr lang="en-SE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96398-874C-EA1F-044E-7793A676A1CD}"/>
              </a:ext>
            </a:extLst>
          </p:cNvPr>
          <p:cNvSpPr txBox="1"/>
          <p:nvPr/>
        </p:nvSpPr>
        <p:spPr>
          <a:xfrm>
            <a:off x="5333619" y="1503789"/>
            <a:ext cx="152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</a:t>
            </a:r>
            <a:r>
              <a:rPr lang="en-GB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 </a:t>
            </a:r>
            <a:r>
              <a:rPr lang="en-SE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∝</a:t>
            </a:r>
            <a:r>
              <a:rPr lang="en-GB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η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sz="2400" baseline="30000" dirty="0"/>
              <a:t>−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  <a:p>
            <a:pPr algn="ctr"/>
            <a:r>
              <a:rPr lang="en-GB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∝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η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3</a:t>
            </a:r>
            <a:endParaRPr lang="en-SE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828E6-85FA-A926-F347-772ECA6E45DE}"/>
              </a:ext>
            </a:extLst>
          </p:cNvPr>
          <p:cNvSpPr txBox="1"/>
          <p:nvPr/>
        </p:nvSpPr>
        <p:spPr>
          <a:xfrm>
            <a:off x="5333619" y="1503789"/>
            <a:ext cx="1524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</a:t>
            </a:r>
            <a:r>
              <a:rPr lang="en-GB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 </a:t>
            </a:r>
            <a:r>
              <a:rPr lang="en-SE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∝</a:t>
            </a:r>
            <a:r>
              <a:rPr lang="en-GB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η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sz="2400" baseline="30000" dirty="0"/>
              <a:t>−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  <a:p>
            <a:pPr algn="ctr"/>
            <a:r>
              <a:rPr lang="en-GB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∝</a:t>
            </a:r>
            <a:r>
              <a:rPr lang="en-GB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l-GR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η</a:t>
            </a:r>
            <a:r>
              <a:rPr lang="en-GB" sz="2400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3</a:t>
            </a:r>
            <a:endParaRPr lang="en-SE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460</Words>
  <Application>Microsoft Office PowerPoint</Application>
  <PresentationFormat>Widescreen</PresentationFormat>
  <Paragraphs>106</Paragraphs>
  <Slides>37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Non-uniform deposition problems</vt:lpstr>
      <vt:lpstr>Purpose of this thesis</vt:lpstr>
      <vt:lpstr>Nucleation theory</vt:lpstr>
      <vt:lpstr>Nucleation theory</vt:lpstr>
      <vt:lpstr>Nucleation theory</vt:lpstr>
      <vt:lpstr>Nucleation theory</vt:lpstr>
      <vt:lpstr>The C-cell</vt:lpstr>
      <vt:lpstr>The I-cell</vt:lpstr>
      <vt:lpstr>The T-cell</vt:lpstr>
      <vt:lpstr>The T-cell</vt:lpstr>
      <vt:lpstr>Cycling protocol</vt:lpstr>
      <vt:lpstr>Cycling protocol</vt:lpstr>
      <vt:lpstr>Cycling protocol</vt:lpstr>
      <vt:lpstr>Passivation of the Cu surface</vt:lpstr>
      <vt:lpstr>Passivation of the Cu surface</vt:lpstr>
      <vt:lpstr>Different deposition currents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//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31</cp:revision>
  <dcterms:created xsi:type="dcterms:W3CDTF">2024-05-21T11:19:41Z</dcterms:created>
  <dcterms:modified xsi:type="dcterms:W3CDTF">2024-05-22T14:16:38Z</dcterms:modified>
</cp:coreProperties>
</file>